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3" r:id="rId6"/>
    <p:sldId id="264" r:id="rId7"/>
    <p:sldId id="266" r:id="rId8"/>
    <p:sldId id="267" r:id="rId9"/>
    <p:sldId id="275" r:id="rId10"/>
    <p:sldId id="276" r:id="rId11"/>
    <p:sldId id="277" r:id="rId12"/>
    <p:sldId id="269" r:id="rId13"/>
    <p:sldId id="278" r:id="rId14"/>
    <p:sldId id="270" r:id="rId15"/>
    <p:sldId id="258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426E"/>
    <a:srgbClr val="5EAA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solidFill>
                  <a:srgbClr val="08426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rgbClr val="5EAA3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62029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8E5E6-42AF-FE4C-882C-5E9F8BB64F55}" type="datetimeFigureOut">
              <a:rPr lang="en-US" smtClean="0"/>
              <a:pPr/>
              <a:t>5/20/2018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8E671-2C83-2841-BF06-EE1441EA7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366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8E5E6-42AF-FE4C-882C-5E9F8BB64F55}" type="datetimeFigureOut">
              <a:rPr lang="en-US" smtClean="0"/>
              <a:pPr/>
              <a:t>5/20/2018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8E671-2C83-2841-BF06-EE1441EA7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21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4458"/>
            <a:ext cx="8229600" cy="85725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0773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solidFill>
                  <a:srgbClr val="08426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5EAA3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8E5E6-42AF-FE4C-882C-5E9F8BB64F55}" type="datetimeFigureOut">
              <a:rPr lang="en-US" smtClean="0"/>
              <a:pPr/>
              <a:t>5/20/2018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8E671-2C83-2841-BF06-EE1441EA7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947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8E5E6-42AF-FE4C-882C-5E9F8BB64F55}" type="datetimeFigureOut">
              <a:rPr lang="en-US" smtClean="0"/>
              <a:pPr/>
              <a:t>5/20/2018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8E671-2C83-2841-BF06-EE1441EA7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58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8E5E6-42AF-FE4C-882C-5E9F8BB64F55}" type="datetimeFigureOut">
              <a:rPr lang="en-US" smtClean="0"/>
              <a:pPr/>
              <a:t>5/20/2018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8E671-2C83-2841-BF06-EE1441EA7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25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8E5E6-42AF-FE4C-882C-5E9F8BB64F55}" type="datetimeFigureOut">
              <a:rPr lang="en-US" smtClean="0"/>
              <a:pPr/>
              <a:t>5/20/2018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8E671-2C83-2841-BF06-EE1441EA7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43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8E5E6-42AF-FE4C-882C-5E9F8BB64F55}" type="datetimeFigureOut">
              <a:rPr lang="en-US" smtClean="0"/>
              <a:pPr/>
              <a:t>5/20/2018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8E671-2C83-2841-BF06-EE1441EA7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839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8E5E6-42AF-FE4C-882C-5E9F8BB64F55}" type="datetimeFigureOut">
              <a:rPr lang="en-US" smtClean="0"/>
              <a:pPr/>
              <a:t>5/20/2018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8E671-2C83-2841-BF06-EE1441EA7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113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8E5E6-42AF-FE4C-882C-5E9F8BB64F55}" type="datetimeFigureOut">
              <a:rPr lang="en-US" smtClean="0"/>
              <a:pPr/>
              <a:t>5/20/2018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8E671-2C83-2841-BF06-EE1441EA7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488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8E5E6-42AF-FE4C-882C-5E9F8BB64F55}" type="datetimeFigureOut">
              <a:rPr lang="en-US" smtClean="0"/>
              <a:pPr/>
              <a:t>5/20/2018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8E671-2C83-2841-BF06-EE1441EA7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355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kern="1200">
          <a:solidFill>
            <a:srgbClr val="08426E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08426E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08426E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08426E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08426E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08426E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50698"/>
            <a:ext cx="7772400" cy="1102519"/>
          </a:xfrm>
        </p:spPr>
        <p:txBody>
          <a:bodyPr>
            <a:normAutofit/>
          </a:bodyPr>
          <a:lstStyle/>
          <a:p>
            <a:r>
              <a:rPr lang="en-US" dirty="0"/>
              <a:t>Dr. Prosper </a:t>
            </a:r>
            <a:r>
              <a:rPr lang="en-US" dirty="0" err="1"/>
              <a:t>Nkurunziza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848072"/>
            <a:ext cx="6400800" cy="1650775"/>
          </a:xfrm>
        </p:spPr>
        <p:txBody>
          <a:bodyPr>
            <a:noAutofit/>
          </a:bodyPr>
          <a:lstStyle/>
          <a:p>
            <a:r>
              <a:rPr lang="en-US" sz="2400" b="1" dirty="0"/>
              <a:t>FACTORS OF ADOPTION OF MAIZE POST HARVEST TECHNOLOGIES AMONG FARMER COOPERATIVE MEMBERS in KIREHE DISTRICT, RWANDA</a:t>
            </a:r>
            <a:endParaRPr lang="en-US" sz="2400" dirty="0"/>
          </a:p>
        </p:txBody>
      </p:sp>
      <p:pic>
        <p:nvPicPr>
          <p:cNvPr id="4" name="Picture 3" descr="C:\Users\user\Desktop\Horizontal_CMYK_294_Vector (1)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28" y="-1"/>
            <a:ext cx="3204443" cy="1428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user\Downloads\LOGO- UNILAK OK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926" y="326982"/>
            <a:ext cx="931580" cy="86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user\Downloads\ID lo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0409" y="512999"/>
            <a:ext cx="2514599" cy="491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7805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-230981"/>
            <a:ext cx="8229599" cy="871538"/>
          </a:xfrm>
        </p:spPr>
        <p:txBody>
          <a:bodyPr>
            <a:normAutofit/>
          </a:bodyPr>
          <a:lstStyle/>
          <a:p>
            <a:r>
              <a:rPr lang="en-US" sz="3200" dirty="0"/>
              <a:t>Adoption: Shelling and Winnowing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32993" y="204788"/>
            <a:ext cx="6153807" cy="4389835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168" y="1076326"/>
            <a:ext cx="2331825" cy="3518297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400" dirty="0"/>
              <a:t>mechanical shelling machines (90.1%), 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winnowing machine (45%</a:t>
            </a:r>
            <a:r>
              <a:rPr lang="en-US" sz="2800" dirty="0"/>
              <a:t>)</a:t>
            </a:r>
          </a:p>
        </p:txBody>
      </p:sp>
      <p:pic>
        <p:nvPicPr>
          <p:cNvPr id="5" name="Picture 4" descr="C:\Users\user\Desktop\Gutunganya ibigori\vlcsnap-2012-04-27-10h06m33s26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32993" y="1229709"/>
            <a:ext cx="2806262" cy="2764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Winnowing machine is also called corn cleaning machine can be run by ...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17931" y="1229710"/>
            <a:ext cx="2953407" cy="2764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686799" cy="672662"/>
          </a:xfrm>
        </p:spPr>
        <p:txBody>
          <a:bodyPr>
            <a:normAutofit/>
          </a:bodyPr>
          <a:lstStyle/>
          <a:p>
            <a:r>
              <a:rPr lang="en-US" sz="3200" dirty="0"/>
              <a:t>Adoption of Technology: Storage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4156839" cy="4067174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800" dirty="0"/>
              <a:t>96.8 are major adopters of warehouses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electrical shelling, electrical winnowing, metallic silos are lowly adopted in the study area</a:t>
            </a:r>
          </a:p>
          <a:p>
            <a:r>
              <a:rPr lang="en-US" sz="2800" dirty="0"/>
              <a:t> </a:t>
            </a:r>
          </a:p>
        </p:txBody>
      </p:sp>
      <p:pic>
        <p:nvPicPr>
          <p:cNvPr id="5" name="Content Placeholder 4" descr="C:\Users\user\AppData\Local\Temp\100_2502.JPG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614040" y="1076326"/>
            <a:ext cx="3804745" cy="367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4458"/>
            <a:ext cx="8686800" cy="85725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Relationship between factors and adoption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393" y="1200150"/>
            <a:ext cx="8757138" cy="3603077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3000" dirty="0"/>
              <a:t>There is significant influence of personal factors and adoption</a:t>
            </a:r>
          </a:p>
          <a:p>
            <a:pPr>
              <a:buFont typeface="Wingdings" pitchFamily="2" charset="2"/>
              <a:buChar char="Ø"/>
            </a:pPr>
            <a:r>
              <a:rPr lang="en-US" sz="3000" dirty="0"/>
              <a:t>Age and electrical shelling machine, sieve and winnowing (b=-.360, P=.023*) (b=.68, P=006** )</a:t>
            </a:r>
          </a:p>
          <a:p>
            <a:pPr>
              <a:buFont typeface="Wingdings" pitchFamily="2" charset="2"/>
              <a:buChar char="Ø"/>
            </a:pPr>
            <a:r>
              <a:rPr lang="en-US" sz="3000" dirty="0"/>
              <a:t>education and cemented drying ground, drying shade, sheeting, mechanical shelling machine and shelling with hands, house floor sacks (b=2.38, P=005**)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800" dirty="0"/>
              <a:t>size of family and shelling with hands (b=.952, P=.010**), 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farming experience and winnowing machines and sieves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number of asset and concrete silos 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access to information and electrical and mechanical shelling machine. 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21C01CEF-CD58-46E1-B19C-AE5348747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4458"/>
            <a:ext cx="8686800" cy="85725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Relationship between factors and adoption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Conclusion and Recommendations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sz="2800" u="sng" dirty="0"/>
              <a:t>Conclusion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personal factors were determinants of the level of adoption of postharvest technologies</a:t>
            </a:r>
          </a:p>
          <a:p>
            <a:pPr>
              <a:buNone/>
            </a:pPr>
            <a:r>
              <a:rPr lang="en-US" sz="2800" u="sng" dirty="0"/>
              <a:t>Recommendations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Sustain infrastructural facilities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Subsidize cost of technologies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Introduce ICT generated information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Invest in extensive maize processing</a:t>
            </a:r>
          </a:p>
          <a:p>
            <a:pPr>
              <a:buFont typeface="Wingdings" pitchFamily="2" charset="2"/>
              <a:buChar char="Ø"/>
            </a:pPr>
            <a:endParaRPr lang="en-US" sz="2800" dirty="0"/>
          </a:p>
          <a:p>
            <a:pPr>
              <a:buFont typeface="Wingdings" pitchFamily="2" charset="2"/>
              <a:buChar char="Ø"/>
            </a:pPr>
            <a:endParaRPr lang="en-US" sz="2800" u="sng" dirty="0"/>
          </a:p>
          <a:p>
            <a:pPr>
              <a:buNone/>
            </a:pPr>
            <a:endParaRPr lang="en-US" sz="2800" u="sng" dirty="0"/>
          </a:p>
          <a:p>
            <a:pPr>
              <a:buFont typeface="Wingdings" pitchFamily="2" charset="2"/>
              <a:buChar char="Ø"/>
            </a:pPr>
            <a:endParaRPr lang="en-US" sz="2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endParaRPr lang="en-US" dirty="0">
              <a:solidFill>
                <a:schemeClr val="bg2"/>
              </a:solidFill>
            </a:endParaRPr>
          </a:p>
          <a:p>
            <a:pPr algn="ctr">
              <a:buNone/>
            </a:pPr>
            <a:endParaRPr lang="en-US" dirty="0">
              <a:solidFill>
                <a:schemeClr val="bg2"/>
              </a:solidFill>
            </a:endParaRPr>
          </a:p>
          <a:p>
            <a:pPr algn="ctr">
              <a:buNone/>
            </a:pPr>
            <a:r>
              <a:rPr lang="en-US" dirty="0">
                <a:solidFill>
                  <a:schemeClr val="bg2"/>
                </a:solidFill>
              </a:rPr>
              <a:t>THANK YOU!!</a:t>
            </a:r>
          </a:p>
          <a:p>
            <a:pPr algn="ctr">
              <a:buNone/>
            </a:pPr>
            <a:r>
              <a:rPr lang="en-US" dirty="0">
                <a:solidFill>
                  <a:schemeClr val="bg2"/>
                </a:solidFill>
              </a:rPr>
              <a:t>END!! </a:t>
            </a:r>
          </a:p>
        </p:txBody>
      </p:sp>
    </p:spTree>
    <p:extLst>
      <p:ext uri="{BB962C8B-B14F-4D97-AF65-F5344CB8AC3E}">
        <p14:creationId xmlns:p14="http://schemas.microsoft.com/office/powerpoint/2010/main" val="3636223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/>
              <a:t>Introduction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3000" dirty="0"/>
              <a:t>Postharvest technologies are very important in proper handling of food products. (</a:t>
            </a:r>
            <a:r>
              <a:rPr lang="en-US" sz="3000" dirty="0" err="1"/>
              <a:t>Kitinoja</a:t>
            </a:r>
            <a:r>
              <a:rPr lang="en-US" sz="3000" dirty="0"/>
              <a:t>, 2015).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In developing countries, 30% of harvested grain is lost due to inadequate postharvest handling and storage (Hodges and Tanya, 2012).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403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800" i="1" dirty="0"/>
              <a:t>Low level of adoption </a:t>
            </a:r>
            <a:r>
              <a:rPr lang="en-US" sz="2800" dirty="0"/>
              <a:t>of postharvest technologies has caused many negative effects. (Mohammad, 2010). 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PHHS was established by the MINAGRI to address loss </a:t>
            </a:r>
            <a:r>
              <a:rPr lang="en-US" sz="2800" dirty="0" err="1"/>
              <a:t>loss</a:t>
            </a:r>
            <a:r>
              <a:rPr lang="en-US" sz="2800" dirty="0"/>
              <a:t> and related issues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D2CF73E-50E1-42AF-BC96-48A7635B360C}"/>
              </a:ext>
            </a:extLst>
          </p:cNvPr>
          <p:cNvSpPr/>
          <p:nvPr/>
        </p:nvSpPr>
        <p:spPr>
          <a:xfrm>
            <a:off x="356616" y="247388"/>
            <a:ext cx="86685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</a:rPr>
              <a:t>Introduction Cont.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Reduction of maize loss from 32% to 9.24% in 2013. (</a:t>
            </a:r>
            <a:r>
              <a:rPr lang="en-US" sz="2800" dirty="0" err="1">
                <a:latin typeface="Times New Roman" pitchFamily="18" charset="0"/>
                <a:cs typeface="Times New Roman" pitchFamily="18" charset="0"/>
              </a:rPr>
              <a:t>Kayiranga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, 2013)  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There is significant positive change at national level but there is lack of documented on the same in </a:t>
            </a:r>
            <a:r>
              <a:rPr lang="en-US" sz="2800" dirty="0" err="1">
                <a:latin typeface="Times New Roman" pitchFamily="18" charset="0"/>
                <a:cs typeface="Times New Roman" pitchFamily="18" charset="0"/>
              </a:rPr>
              <a:t>Kirehe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District.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4F003142-8C71-41CB-BF74-B1C8D98A00B0}"/>
              </a:ext>
            </a:extLst>
          </p:cNvPr>
          <p:cNvSpPr/>
          <p:nvPr/>
        </p:nvSpPr>
        <p:spPr>
          <a:xfrm>
            <a:off x="356616" y="247388"/>
            <a:ext cx="86685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</a:rPr>
              <a:t>Introduction Cont.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/>
              <a:t>Objectives of the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800" dirty="0"/>
              <a:t>Describe personal and institutional factors of adoption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Find out the level of adoption of maize postharvest technologies among maize farmers in </a:t>
            </a:r>
            <a:r>
              <a:rPr lang="en-US" sz="2800" dirty="0" err="1"/>
              <a:t>Kirehe</a:t>
            </a:r>
            <a:r>
              <a:rPr lang="en-US" sz="2800" dirty="0"/>
              <a:t> District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Establish a  relationship between factors and adoption of maize postharvest technologies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/>
              <a:t>Methodology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800" dirty="0" err="1">
                <a:latin typeface="Times New Roman" pitchFamily="18" charset="0"/>
                <a:cs typeface="Times New Roman" pitchFamily="18" charset="0"/>
              </a:rPr>
              <a:t>Correlational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, and descriptive, research designs 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A sample of 385 maize farmers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Data collection: semi-structured questionnaire and validated Key Informants Interview (KII).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/>
              <a:t>Results and Discussion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</a:rPr>
              <a:t>Average age is 43, 96.8% are married, Average years of schooling 5.8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</a:rPr>
              <a:t>82.8% are land lords and farming for food first and for the market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</a:rPr>
              <a:t>Average number training (4.59) and coaching (1.78), Average years of experience (5)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</a:rPr>
              <a:t>Average number of fixed asset (3)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800" dirty="0"/>
              <a:t>Reasons for joining cooperative: value addition, improving farm methods and linking to market. 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Limited access to postharvest management technologies information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Farmers’ access to electricity (10.7%). 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Farm distance from the road was 361.5 meters. 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Collection centers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C489443A-3C32-4AF3-A60F-B7D2F51C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0695"/>
            <a:ext cx="8229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3200" b="1" dirty="0">
                <a:solidFill>
                  <a:schemeClr val="tx2"/>
                </a:solidFill>
              </a:rPr>
              <a:t>Results and Discussion Cont.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1" y="-126124"/>
            <a:ext cx="7614744" cy="871538"/>
          </a:xfrm>
        </p:spPr>
        <p:txBody>
          <a:bodyPr>
            <a:normAutofit/>
          </a:bodyPr>
          <a:lstStyle/>
          <a:p>
            <a:r>
              <a:rPr lang="en-US" sz="3200" dirty="0"/>
              <a:t>Adoption of technologies: Drying</a:t>
            </a:r>
          </a:p>
        </p:txBody>
      </p:sp>
      <p:pic>
        <p:nvPicPr>
          <p:cNvPr id="5" name="Content Placeholder 4" descr="Cemented drying floors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606566" y="1076326"/>
            <a:ext cx="2626053" cy="2801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2149365" cy="3518297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800" dirty="0"/>
              <a:t>77.1% are major adopters of cemented drying ground</a:t>
            </a:r>
          </a:p>
        </p:txBody>
      </p:sp>
      <p:pic>
        <p:nvPicPr>
          <p:cNvPr id="8" name="Content Placeholder 3" descr="https://pbs.twimg.com/media/B6VQklXCMAAEMCz.jpg:large"/>
          <p:cNvPicPr>
            <a:picLocks/>
          </p:cNvPicPr>
          <p:nvPr/>
        </p:nvPicPr>
        <p:blipFill>
          <a:blip r:embed="rId3"/>
          <a:srcRect t="7944" b="7944"/>
          <a:stretch>
            <a:fillRect/>
          </a:stretch>
        </p:blipFill>
        <p:spPr bwMode="auto">
          <a:xfrm>
            <a:off x="5360276" y="1076327"/>
            <a:ext cx="3563008" cy="2801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</TotalTime>
  <Words>516</Words>
  <Application>Microsoft Office PowerPoint</Application>
  <PresentationFormat>On-screen Show (16:9)</PresentationFormat>
  <Paragraphs>63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Times New Roman</vt:lpstr>
      <vt:lpstr>Wingdings</vt:lpstr>
      <vt:lpstr>Office Theme</vt:lpstr>
      <vt:lpstr>Dr. Prosper Nkurunziza</vt:lpstr>
      <vt:lpstr>Introduction</vt:lpstr>
      <vt:lpstr>PowerPoint Presentation</vt:lpstr>
      <vt:lpstr>PowerPoint Presentation</vt:lpstr>
      <vt:lpstr>Objectives of the study</vt:lpstr>
      <vt:lpstr>Methodology</vt:lpstr>
      <vt:lpstr>Results and Discussion</vt:lpstr>
      <vt:lpstr>Results and Discussion Cont.</vt:lpstr>
      <vt:lpstr>Adoption of technologies: Drying</vt:lpstr>
      <vt:lpstr>Adoption: Shelling and Winnowing</vt:lpstr>
      <vt:lpstr>Adoption of Technology: Storage</vt:lpstr>
      <vt:lpstr>Relationship between factors and adoption</vt:lpstr>
      <vt:lpstr>Relationship between factors and adoption</vt:lpstr>
      <vt:lpstr>Conclusion and Recommendations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Jean Paul Rubangura</dc:creator>
  <cp:lastModifiedBy>TCL</cp:lastModifiedBy>
  <cp:revision>52</cp:revision>
  <dcterms:created xsi:type="dcterms:W3CDTF">2018-05-06T13:39:49Z</dcterms:created>
  <dcterms:modified xsi:type="dcterms:W3CDTF">2018-05-20T11:55:51Z</dcterms:modified>
</cp:coreProperties>
</file>

<file path=docProps/thumbnail.jpeg>
</file>